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1992CA-A604-6F1C-AE1A-F82FABE546AA}" v="2646" dt="2020-10-12T04:32:08.4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view3D>
      <c:rotX val="11"/>
      <c:rotY val="25"/>
      <c:rAngAx val="1"/>
    </c:view3D>
    <c:floor>
      <c:thickness val="0"/>
      <c:spPr>
        <a:solidFill>
          <a:srgbClr val="CCCCCC"/>
        </a:solidFill>
        <a:ln w="9360">
          <a:noFill/>
        </a:ln>
      </c:spPr>
    </c:floor>
    <c:sideWall>
      <c:thickness val="0"/>
      <c:spPr>
        <a:noFill/>
        <a:ln w="9360">
          <a:solidFill>
            <a:srgbClr val="B3B3B3"/>
          </a:solidFill>
          <a:round/>
        </a:ln>
      </c:spPr>
    </c:sideWall>
    <c:backWall>
      <c:thickness val="0"/>
      <c:spPr>
        <a:noFill/>
        <a:ln w="9360">
          <a:solidFill>
            <a:srgbClr val="B3B3B3"/>
          </a:solidFill>
          <a:round/>
        </a:ln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Column B</c:v>
                </c:pt>
              </c:strCache>
            </c:strRef>
          </c:tx>
          <c:spPr>
            <a:solidFill>
              <a:srgbClr val="001E33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endParaRPr lang="es-ES"/>
              </a:p>
            </c:txPr>
            <c:showLegendKey val="0"/>
            <c:showVal val="0"/>
            <c:showCatName val="0"/>
            <c:showSerName val="0"/>
            <c:showPercent val="0"/>
            <c:showBubbleSize val="1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5"/>
                <c:pt idx="0">
                  <c:v>15000</c:v>
                </c:pt>
                <c:pt idx="1">
                  <c:v>45000</c:v>
                </c:pt>
                <c:pt idx="2">
                  <c:v>75000</c:v>
                </c:pt>
                <c:pt idx="3">
                  <c:v>105000</c:v>
                </c:pt>
                <c:pt idx="4">
                  <c:v>135000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0.22500000000000001</c:v>
                </c:pt>
                <c:pt idx="1">
                  <c:v>2.0249999999999999</c:v>
                </c:pt>
                <c:pt idx="2">
                  <c:v>5.625</c:v>
                </c:pt>
                <c:pt idx="3">
                  <c:v>11.025</c:v>
                </c:pt>
                <c:pt idx="4">
                  <c:v>18.225000000000001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89-48E4-9006-DB42FC200F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shape val="cylinder"/>
        <c:axId val="64409436"/>
        <c:axId val="40444235"/>
        <c:axId val="0"/>
      </c:bar3DChart>
      <c:catAx>
        <c:axId val="64409436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lang="es-ES"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Training Dataset Size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latin typeface="Arial"/>
                <a:ea typeface="DejaVu Sans"/>
              </a:defRPr>
            </a:pPr>
            <a:endParaRPr lang="es-ES"/>
          </a:p>
        </c:txPr>
        <c:crossAx val="40444235"/>
        <c:crosses val="autoZero"/>
        <c:auto val="1"/>
        <c:lblAlgn val="ctr"/>
        <c:lblOffset val="100"/>
        <c:noMultiLvlLbl val="0"/>
      </c:catAx>
      <c:valAx>
        <c:axId val="40444235"/>
        <c:scaling>
          <c:orientation val="minMax"/>
        </c:scaling>
        <c:delete val="0"/>
        <c:axPos val="l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title>
          <c:tx>
            <c:rich>
              <a:bodyPr rot="-540000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lang="es-ES"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Time Consumption (s)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latin typeface="Arial"/>
                <a:ea typeface="DejaVu Sans"/>
              </a:defRPr>
            </a:pPr>
            <a:endParaRPr lang="es-ES"/>
          </a:p>
        </c:txPr>
        <c:crossAx val="64409436"/>
        <c:crosses val="autoZero"/>
        <c:crossBetween val="between"/>
      </c:valAx>
    </c:plotArea>
    <c:plotVisOnly val="1"/>
    <c:dispBlanksAs val="gap"/>
    <c:showDLblsOverMax val="1"/>
  </c:chart>
  <c:spPr>
    <a:solidFill>
      <a:srgbClr val="FFFFFF"/>
    </a:solidFill>
    <a:ln w="9360"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s-ES"/>
  <c:roundedCorners val="0"/>
  <c:style val="2"/>
  <c:chart>
    <c:autoTitleDeleted val="1"/>
    <c:view3D>
      <c:rotX val="11"/>
      <c:rotY val="25"/>
      <c:rAngAx val="1"/>
    </c:view3D>
    <c:floor>
      <c:thickness val="0"/>
      <c:spPr>
        <a:solidFill>
          <a:srgbClr val="CCCCCC"/>
        </a:solidFill>
        <a:ln w="9360">
          <a:noFill/>
        </a:ln>
      </c:spPr>
    </c:floor>
    <c:sideWall>
      <c:thickness val="0"/>
      <c:spPr>
        <a:noFill/>
        <a:ln w="9360">
          <a:solidFill>
            <a:srgbClr val="B3B3B3"/>
          </a:solidFill>
          <a:round/>
        </a:ln>
      </c:spPr>
    </c:sideWall>
    <c:backWall>
      <c:thickness val="0"/>
      <c:spPr>
        <a:noFill/>
        <a:ln w="9360">
          <a:solidFill>
            <a:srgbClr val="B3B3B3"/>
          </a:solidFill>
          <a:round/>
        </a:ln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Column B</c:v>
                </c:pt>
              </c:strCache>
            </c:strRef>
          </c:tx>
          <c:spPr>
            <a:solidFill>
              <a:srgbClr val="48AC76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endParaRPr lang="es-ES"/>
              </a:p>
            </c:txPr>
            <c:showLegendKey val="0"/>
            <c:showVal val="0"/>
            <c:showCatName val="0"/>
            <c:showSerName val="0"/>
            <c:showPercent val="0"/>
            <c:showBubbleSize val="1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5"/>
                <c:pt idx="0">
                  <c:v>15000</c:v>
                </c:pt>
                <c:pt idx="1">
                  <c:v>45000</c:v>
                </c:pt>
                <c:pt idx="2">
                  <c:v>75000</c:v>
                </c:pt>
                <c:pt idx="3">
                  <c:v>105000</c:v>
                </c:pt>
                <c:pt idx="4">
                  <c:v>135000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15</c:v>
                </c:pt>
                <c:pt idx="1">
                  <c:v>45</c:v>
                </c:pt>
                <c:pt idx="2">
                  <c:v>75</c:v>
                </c:pt>
                <c:pt idx="3">
                  <c:v>105</c:v>
                </c:pt>
                <c:pt idx="4">
                  <c:v>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34-42AD-B85B-532AA3930F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shape val="cylinder"/>
        <c:axId val="93970697"/>
        <c:axId val="58145459"/>
        <c:axId val="0"/>
      </c:bar3DChart>
      <c:catAx>
        <c:axId val="93970697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lang="es-ES"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Training Dataset Size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latin typeface="Arial"/>
                <a:ea typeface="DejaVu Sans"/>
              </a:defRPr>
            </a:pPr>
            <a:endParaRPr lang="es-ES"/>
          </a:p>
        </c:txPr>
        <c:crossAx val="58145459"/>
        <c:crosses val="autoZero"/>
        <c:auto val="1"/>
        <c:lblAlgn val="ctr"/>
        <c:lblOffset val="100"/>
        <c:noMultiLvlLbl val="0"/>
      </c:catAx>
      <c:valAx>
        <c:axId val="58145459"/>
        <c:scaling>
          <c:orientation val="minMax"/>
        </c:scaling>
        <c:delete val="0"/>
        <c:axPos val="l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title>
          <c:tx>
            <c:rich>
              <a:bodyPr rot="-540000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lang="es-ES" sz="9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Memory Consumption (MB)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latin typeface="Arial"/>
                <a:ea typeface="DejaVu Sans"/>
              </a:defRPr>
            </a:pPr>
            <a:endParaRPr lang="es-ES"/>
          </a:p>
        </c:txPr>
        <c:crossAx val="93970697"/>
        <c:crosses val="autoZero"/>
        <c:crossBetween val="between"/>
      </c:valAx>
    </c:plotArea>
    <c:plotVisOnly val="1"/>
    <c:dispBlanksAs val="gap"/>
    <c:showDLblsOverMax val="1"/>
  </c:chart>
  <c:spPr>
    <a:solidFill>
      <a:srgbClr val="FFFFFF"/>
    </a:solidFill>
    <a:ln w="9360"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.facebook.com/l.php?u=https://arxiv.org/abs/1611.04156&amp;h=IAQFlqjZ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github.com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n 3"/>
          <p:cNvPicPr/>
          <p:nvPr/>
        </p:nvPicPr>
        <p:blipFill>
          <a:blip r:embed="rId3"/>
          <a:srcRect t="78334"/>
          <a:stretch/>
        </p:blipFill>
        <p:spPr>
          <a:xfrm>
            <a:off x="36000" y="5394960"/>
            <a:ext cx="12193200" cy="148356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0" y="20160"/>
            <a:ext cx="3474000" cy="6858360"/>
          </a:xfrm>
          <a:prstGeom prst="rect">
            <a:avLst/>
          </a:prstGeom>
          <a:solidFill>
            <a:srgbClr val="A3A8AE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3200" b="0" strike="noStrike" spc="-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09D5A4E-CBFE-414F-8E17-12A6C2CB349A}"/>
              </a:ext>
            </a:extLst>
          </p:cNvPr>
          <p:cNvSpPr txBox="1"/>
          <p:nvPr/>
        </p:nvSpPr>
        <p:spPr>
          <a:xfrm>
            <a:off x="385487" y="386500"/>
            <a:ext cx="27030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0" strike="noStrike" spc="-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DejaVu Sans"/>
              </a:rPr>
              <a:t>DECISION TREES IN ACADEMIC SUCCES IN SABER PRO</a:t>
            </a:r>
            <a:endParaRPr lang="en-US" sz="3600" b="0" strike="noStrike" spc="-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  <a:p>
            <a:endParaRPr lang="es-CO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251" name="CustomShape 1"/>
          <p:cNvSpPr/>
          <p:nvPr/>
        </p:nvSpPr>
        <p:spPr>
          <a:xfrm>
            <a:off x="265320" y="376920"/>
            <a:ext cx="54025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Report Accepted on arXiv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 flipV="1">
            <a:off x="4819320" y="54540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3"/>
          <p:cNvSpPr/>
          <p:nvPr/>
        </p:nvSpPr>
        <p:spPr>
          <a:xfrm>
            <a:off x="481932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2242800" y="2393280"/>
            <a:ext cx="342576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Include the citation of the report</a:t>
            </a:r>
            <a:br/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in arXiv and link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55" name="CustomShape 5"/>
          <p:cNvSpPr/>
          <p:nvPr/>
        </p:nvSpPr>
        <p:spPr>
          <a:xfrm flipV="1">
            <a:off x="2011680" y="264384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6"/>
          <p:cNvSpPr/>
          <p:nvPr/>
        </p:nvSpPr>
        <p:spPr>
          <a:xfrm>
            <a:off x="418320" y="3107880"/>
            <a:ext cx="612576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1E33"/>
                </a:solidFill>
                <a:latin typeface="Arial"/>
                <a:ea typeface="DejaVu Sans"/>
              </a:rPr>
              <a:t>C. Patiño-Forero, M. Agudelo-Toro, and M. Toro. Planning system for deliveries in Medellín. ArXiv e-prints, Nov. 2016. Available at: </a:t>
            </a:r>
            <a:r>
              <a:rPr lang="en-US" sz="1800" b="0" u="sng" strike="noStrike" spc="-1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https://arxiv.org/abs/1611.04156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257" name="Group 7"/>
          <p:cNvGrpSpPr/>
          <p:nvPr/>
        </p:nvGrpSpPr>
        <p:grpSpPr>
          <a:xfrm>
            <a:off x="7021800" y="894960"/>
            <a:ext cx="4570920" cy="4965840"/>
            <a:chOff x="7021800" y="894960"/>
            <a:chExt cx="4570920" cy="4965840"/>
          </a:xfrm>
        </p:grpSpPr>
        <p:pic>
          <p:nvPicPr>
            <p:cNvPr id="258" name="Imagen 257"/>
            <p:cNvPicPr/>
            <p:nvPr/>
          </p:nvPicPr>
          <p:blipFill>
            <a:blip r:embed="rId4"/>
            <a:srcRect l="2991" t="4621" r="11001" b="22953"/>
            <a:stretch/>
          </p:blipFill>
          <p:spPr>
            <a:xfrm>
              <a:off x="7021800" y="894960"/>
              <a:ext cx="4554000" cy="496584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9" name="CustomShape 8"/>
            <p:cNvSpPr/>
            <p:nvPr/>
          </p:nvSpPr>
          <p:spPr>
            <a:xfrm>
              <a:off x="10022400" y="1443600"/>
              <a:ext cx="1570320" cy="45648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0" name="CustomShape 9"/>
            <p:cNvSpPr/>
            <p:nvPr/>
          </p:nvSpPr>
          <p:spPr>
            <a:xfrm>
              <a:off x="10022400" y="950400"/>
              <a:ext cx="1570320" cy="40104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61" name="CustomShape 10"/>
          <p:cNvSpPr/>
          <p:nvPr/>
        </p:nvSpPr>
        <p:spPr>
          <a:xfrm flipH="1">
            <a:off x="6491160" y="4672080"/>
            <a:ext cx="30708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11"/>
          <p:cNvSpPr/>
          <p:nvPr/>
        </p:nvSpPr>
        <p:spPr>
          <a:xfrm>
            <a:off x="4747320" y="5061960"/>
            <a:ext cx="293292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Include a </a:t>
            </a:r>
            <a:br/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screenshot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63" name="CustomShape 12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2214000" y="4511520"/>
            <a:ext cx="8136720" cy="1644480"/>
          </a:xfrm>
          <a:prstGeom prst="rect">
            <a:avLst/>
          </a:prstGeom>
          <a:solidFill>
            <a:srgbClr val="A3A8AE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>
                <a:solidFill>
                  <a:srgbClr val="001E33"/>
                </a:solidFill>
                <a:latin typeface="Arial"/>
                <a:ea typeface="DejaVu Sans"/>
              </a:rPr>
              <a:t>THANK YOU!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9953640" y="4270680"/>
            <a:ext cx="211500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Say thank you for listening!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 flipV="1">
            <a:off x="9505080" y="475704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4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n 80"/>
          <p:cNvPicPr/>
          <p:nvPr/>
        </p:nvPicPr>
        <p:blipFill>
          <a:blip r:embed="rId2"/>
          <a:srcRect b="25714"/>
          <a:stretch/>
        </p:blipFill>
        <p:spPr>
          <a:xfrm>
            <a:off x="6018840" y="1828800"/>
            <a:ext cx="3200040" cy="2376720"/>
          </a:xfrm>
          <a:prstGeom prst="rect">
            <a:avLst/>
          </a:prstGeom>
          <a:ln>
            <a:noFill/>
          </a:ln>
        </p:spPr>
      </p:pic>
      <p:pic>
        <p:nvPicPr>
          <p:cNvPr id="82" name="Marcador de contenido 3"/>
          <p:cNvPicPr/>
          <p:nvPr/>
        </p:nvPicPr>
        <p:blipFill>
          <a:blip r:embed="rId3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265320" y="376920"/>
            <a:ext cx="26809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Team Presentation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56280" y="336600"/>
            <a:ext cx="2403000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</p:txBody>
      </p:sp>
      <p:grpSp>
        <p:nvGrpSpPr>
          <p:cNvPr id="86" name="Group 4"/>
          <p:cNvGrpSpPr/>
          <p:nvPr/>
        </p:nvGrpSpPr>
        <p:grpSpPr>
          <a:xfrm>
            <a:off x="9052560" y="1645920"/>
            <a:ext cx="2834280" cy="2742840"/>
            <a:chOff x="9052560" y="1645920"/>
            <a:chExt cx="2834280" cy="2742840"/>
          </a:xfrm>
        </p:grpSpPr>
        <p:pic>
          <p:nvPicPr>
            <p:cNvPr id="87" name="Imagen 86"/>
            <p:cNvPicPr/>
            <p:nvPr/>
          </p:nvPicPr>
          <p:blipFill>
            <a:blip r:embed="rId4"/>
            <a:stretch/>
          </p:blipFill>
          <p:spPr>
            <a:xfrm>
              <a:off x="9219240" y="1757160"/>
              <a:ext cx="2508120" cy="2487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88" name="CustomShape 5"/>
            <p:cNvSpPr/>
            <p:nvPr/>
          </p:nvSpPr>
          <p:spPr>
            <a:xfrm>
              <a:off x="9052560" y="1645920"/>
              <a:ext cx="2834280" cy="2742840"/>
            </a:xfrm>
            <a:custGeom>
              <a:avLst/>
              <a:gdLst/>
              <a:ahLst/>
              <a:cxnLst/>
              <a:rect l="l" t="t" r="r" b="b"/>
              <a:pathLst>
                <a:path w="7875" h="7621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9" name="CustomShape 6"/>
          <p:cNvSpPr/>
          <p:nvPr/>
        </p:nvSpPr>
        <p:spPr>
          <a:xfrm>
            <a:off x="728640" y="1900800"/>
            <a:ext cx="2102400" cy="2193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7"/>
          <p:cNvSpPr/>
          <p:nvPr/>
        </p:nvSpPr>
        <p:spPr>
          <a:xfrm>
            <a:off x="3599280" y="1903680"/>
            <a:ext cx="2102400" cy="2193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8"/>
          <p:cNvSpPr/>
          <p:nvPr/>
        </p:nvSpPr>
        <p:spPr>
          <a:xfrm>
            <a:off x="9419040" y="4180680"/>
            <a:ext cx="2193120" cy="75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Mauricio</a:t>
            </a:r>
            <a:endParaRPr lang="en-US" sz="2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Toro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92" name="CustomShape 9"/>
          <p:cNvSpPr/>
          <p:nvPr/>
        </p:nvSpPr>
        <p:spPr>
          <a:xfrm>
            <a:off x="6467040" y="4180680"/>
            <a:ext cx="2193120" cy="75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Miguel</a:t>
            </a:r>
            <a:br/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Correa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93" name="CustomShape 10"/>
          <p:cNvSpPr/>
          <p:nvPr/>
        </p:nvSpPr>
        <p:spPr>
          <a:xfrm>
            <a:off x="3551040" y="4180680"/>
            <a:ext cx="2193120" cy="1106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Miguel Angel</a:t>
            </a:r>
          </a:p>
          <a:p>
            <a:pPr algn="ctr">
              <a:lnSpc>
                <a:spcPct val="100000"/>
              </a:lnSpc>
            </a:pPr>
            <a:r>
              <a:rPr lang="en-US" sz="2200" spc="-1">
                <a:solidFill>
                  <a:srgbClr val="001E33"/>
                </a:solidFill>
                <a:latin typeface="Arial"/>
              </a:rPr>
              <a:t>Zapata</a:t>
            </a:r>
            <a:endParaRPr lang="en-US" sz="2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</p:txBody>
      </p:sp>
      <p:sp>
        <p:nvSpPr>
          <p:cNvPr id="94" name="CustomShape 11"/>
          <p:cNvSpPr/>
          <p:nvPr/>
        </p:nvSpPr>
        <p:spPr>
          <a:xfrm>
            <a:off x="635040" y="4180680"/>
            <a:ext cx="2193120" cy="7679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Santiago</a:t>
            </a:r>
          </a:p>
          <a:p>
            <a:pPr algn="ctr">
              <a:lnSpc>
                <a:spcPct val="100000"/>
              </a:lnSpc>
            </a:pPr>
            <a:r>
              <a:rPr lang="en-US" sz="2200" spc="-1">
                <a:solidFill>
                  <a:srgbClr val="001E33"/>
                </a:solidFill>
                <a:latin typeface="Arial"/>
              </a:rPr>
              <a:t>Ochoa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99" name="CustomShape 16"/>
          <p:cNvSpPr/>
          <p:nvPr/>
        </p:nvSpPr>
        <p:spPr>
          <a:xfrm>
            <a:off x="9692640" y="855720"/>
            <a:ext cx="2115000" cy="306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</p:txBody>
      </p:sp>
      <p:sp>
        <p:nvSpPr>
          <p:cNvPr id="100" name="CustomShape 17"/>
          <p:cNvSpPr/>
          <p:nvPr/>
        </p:nvSpPr>
        <p:spPr>
          <a:xfrm>
            <a:off x="5960160" y="1645920"/>
            <a:ext cx="3383280" cy="2651760"/>
          </a:xfrm>
          <a:custGeom>
            <a:avLst/>
            <a:gdLst/>
            <a:ahLst/>
            <a:cxnLst/>
            <a:rect l="l" t="t" r="r" b="b"/>
            <a:pathLst>
              <a:path w="9399" h="7367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1" name="Imagen 100"/>
          <p:cNvPicPr/>
          <p:nvPr/>
        </p:nvPicPr>
        <p:blipFill>
          <a:blip r:embed="rId5"/>
          <a:stretch/>
        </p:blipFill>
        <p:spPr>
          <a:xfrm>
            <a:off x="182880" y="6089760"/>
            <a:ext cx="621360" cy="621360"/>
          </a:xfrm>
          <a:prstGeom prst="rect">
            <a:avLst/>
          </a:prstGeom>
          <a:ln>
            <a:noFill/>
          </a:ln>
        </p:spPr>
      </p:pic>
      <p:sp>
        <p:nvSpPr>
          <p:cNvPr id="102" name="CustomShape 18"/>
          <p:cNvSpPr/>
          <p:nvPr/>
        </p:nvSpPr>
        <p:spPr>
          <a:xfrm>
            <a:off x="815040" y="6160680"/>
            <a:ext cx="69156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001E33"/>
                </a:solidFill>
                <a:latin typeface="Arial"/>
                <a:ea typeface="DejaVu Sans"/>
                <a:hlinkClick r:id="rId6"/>
              </a:rPr>
              <a:t>http://github.com/</a:t>
            </a: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                             </a:t>
            </a:r>
            <a:r>
              <a:rPr lang="en-US" sz="2200" b="1" strike="noStrike" spc="-1">
                <a:solidFill>
                  <a:srgbClr val="001E33"/>
                </a:solidFill>
                <a:latin typeface="Arial"/>
                <a:ea typeface="DejaVu Sans"/>
              </a:rPr>
              <a:t>   /proyecto/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103" name="CustomShape 19"/>
          <p:cNvSpPr/>
          <p:nvPr/>
        </p:nvSpPr>
        <p:spPr>
          <a:xfrm>
            <a:off x="3193560" y="6217920"/>
            <a:ext cx="29329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sochoac1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2" name="Imagen 11" descr="Un hombre sonriendo&#10;&#10;Descripción generada automáticamente">
            <a:extLst>
              <a:ext uri="{FF2B5EF4-FFF2-40B4-BE49-F238E27FC236}">
                <a16:creationId xmlns:a16="http://schemas.microsoft.com/office/drawing/2014/main" id="{2613FACC-4820-41BE-882C-45D27367A1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280" y="1900800"/>
            <a:ext cx="2106635" cy="219384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Imagen 13" descr="Persona con lentes sonriendo&#10;&#10;Descripción generada automáticamente">
            <a:extLst>
              <a:ext uri="{FF2B5EF4-FFF2-40B4-BE49-F238E27FC236}">
                <a16:creationId xmlns:a16="http://schemas.microsoft.com/office/drawing/2014/main" id="{0C621420-319D-4BCE-9061-3177492C80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05" y="1900800"/>
            <a:ext cx="2102400" cy="219383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105" name="CustomShape 1"/>
          <p:cNvSpPr/>
          <p:nvPr/>
        </p:nvSpPr>
        <p:spPr>
          <a:xfrm>
            <a:off x="265320" y="376920"/>
            <a:ext cx="26809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Algorithm Design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214192" y="4948228"/>
            <a:ext cx="6307920" cy="952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en-US" sz="1400" spc="-1">
                <a:solidFill>
                  <a:srgbClr val="001E33"/>
                </a:solidFill>
                <a:latin typeface="Arial"/>
                <a:ea typeface="DejaVu Sans"/>
              </a:rPr>
              <a:t>To build a binary tree the algorithm implemented was CART. In this example, we show a model to predict the academic success as the probability that a student must get a score above the average in the Saber pro.</a:t>
            </a:r>
          </a:p>
          <a:p>
            <a:endParaRPr lang="en-US" sz="1400" b="0" strike="noStrike" spc="-1">
              <a:latin typeface="Arial"/>
            </a:endParaRPr>
          </a:p>
        </p:txBody>
      </p:sp>
      <p:pic>
        <p:nvPicPr>
          <p:cNvPr id="2" name="Imagen 2" descr="Diagrama&#10;&#10;Descripción generada automáticamente">
            <a:extLst>
              <a:ext uri="{FF2B5EF4-FFF2-40B4-BE49-F238E27FC236}">
                <a16:creationId xmlns:a16="http://schemas.microsoft.com/office/drawing/2014/main" id="{81A6AF09-EECC-4D4D-8303-84870AA5F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22" y="1466335"/>
            <a:ext cx="7304760" cy="3236398"/>
          </a:xfrm>
          <a:prstGeom prst="rect">
            <a:avLst/>
          </a:prstGeom>
        </p:spPr>
      </p:pic>
      <p:pic>
        <p:nvPicPr>
          <p:cNvPr id="3" name="Imagen 3" descr="Una persona con traje y sombrero&#10;&#10;Descripción generada automáticamente">
            <a:extLst>
              <a:ext uri="{FF2B5EF4-FFF2-40B4-BE49-F238E27FC236}">
                <a16:creationId xmlns:a16="http://schemas.microsoft.com/office/drawing/2014/main" id="{03EF84C2-7806-4371-B4E3-3396019C8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784" y="1811192"/>
            <a:ext cx="3880980" cy="25675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rcador de contenido 3"/>
          <p:cNvPicPr/>
          <p:nvPr/>
        </p:nvPicPr>
        <p:blipFill>
          <a:blip r:embed="rId2"/>
          <a:stretch/>
        </p:blipFill>
        <p:spPr>
          <a:xfrm>
            <a:off x="-2880" y="-41753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265320" y="376920"/>
            <a:ext cx="26809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Node Splitting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378000" y="5053680"/>
            <a:ext cx="5506560" cy="8295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r>
              <a:rPr lang="en-US" sz="1200" spc="-1">
                <a:solidFill>
                  <a:srgbClr val="001E33"/>
                </a:solidFill>
                <a:latin typeface="Arial"/>
              </a:rPr>
              <a:t>This split is an example of how the algorithm works identifying the Gini impurity of each node. The condition stablished is "Science score &gt;= 52". At the time of find the Gini impurities for this case, left Gini is 0 , right Gini is 0.32 and weighted Gini is 0.23.</a:t>
            </a:r>
          </a:p>
        </p:txBody>
      </p:sp>
      <p:sp>
        <p:nvSpPr>
          <p:cNvPr id="129" name="CustomShape 9"/>
          <p:cNvSpPr/>
          <p:nvPr/>
        </p:nvSpPr>
        <p:spPr>
          <a:xfrm>
            <a:off x="3247200" y="3554280"/>
            <a:ext cx="1506960" cy="14742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0" name="CustomShape 10"/>
          <p:cNvSpPr/>
          <p:nvPr/>
        </p:nvSpPr>
        <p:spPr>
          <a:xfrm>
            <a:off x="1375200" y="3554280"/>
            <a:ext cx="1506960" cy="14742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CustomShape 11"/>
          <p:cNvSpPr/>
          <p:nvPr/>
        </p:nvSpPr>
        <p:spPr>
          <a:xfrm>
            <a:off x="2074682" y="965885"/>
            <a:ext cx="1769040" cy="167544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Line 12"/>
          <p:cNvSpPr/>
          <p:nvPr/>
        </p:nvSpPr>
        <p:spPr>
          <a:xfrm flipH="1">
            <a:off x="2151000" y="2616120"/>
            <a:ext cx="498960" cy="938160"/>
          </a:xfrm>
          <a:prstGeom prst="line">
            <a:avLst/>
          </a:prstGeom>
          <a:ln>
            <a:solidFill>
              <a:srgbClr val="001E33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3" name="Line 13"/>
          <p:cNvSpPr/>
          <p:nvPr/>
        </p:nvSpPr>
        <p:spPr>
          <a:xfrm>
            <a:off x="3339720" y="2561040"/>
            <a:ext cx="365760" cy="1060920"/>
          </a:xfrm>
          <a:prstGeom prst="line">
            <a:avLst/>
          </a:prstGeom>
          <a:ln>
            <a:solidFill>
              <a:srgbClr val="001E33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14"/>
          <p:cNvSpPr/>
          <p:nvPr/>
        </p:nvSpPr>
        <p:spPr>
          <a:xfrm>
            <a:off x="1823040" y="435060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7"/>
          <p:cNvSpPr/>
          <p:nvPr/>
        </p:nvSpPr>
        <p:spPr>
          <a:xfrm>
            <a:off x="3754800" y="4350600"/>
            <a:ext cx="19548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18"/>
          <p:cNvSpPr/>
          <p:nvPr/>
        </p:nvSpPr>
        <p:spPr>
          <a:xfrm>
            <a:off x="4064760" y="4509000"/>
            <a:ext cx="195120" cy="132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19"/>
          <p:cNvSpPr/>
          <p:nvPr/>
        </p:nvSpPr>
        <p:spPr>
          <a:xfrm>
            <a:off x="2281680" y="159480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20"/>
          <p:cNvSpPr/>
          <p:nvPr/>
        </p:nvSpPr>
        <p:spPr>
          <a:xfrm>
            <a:off x="2281680" y="1859040"/>
            <a:ext cx="19548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1"/>
          <p:cNvSpPr/>
          <p:nvPr/>
        </p:nvSpPr>
        <p:spPr>
          <a:xfrm>
            <a:off x="2565720" y="156852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22"/>
          <p:cNvSpPr/>
          <p:nvPr/>
        </p:nvSpPr>
        <p:spPr>
          <a:xfrm>
            <a:off x="2333520" y="207036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25"/>
          <p:cNvSpPr/>
          <p:nvPr/>
        </p:nvSpPr>
        <p:spPr>
          <a:xfrm>
            <a:off x="3423192" y="1717961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CustomShape 26"/>
          <p:cNvSpPr/>
          <p:nvPr/>
        </p:nvSpPr>
        <p:spPr>
          <a:xfrm>
            <a:off x="2970792" y="1970306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7" name="CustomShape 27"/>
          <p:cNvSpPr/>
          <p:nvPr/>
        </p:nvSpPr>
        <p:spPr>
          <a:xfrm>
            <a:off x="3745080" y="4116960"/>
            <a:ext cx="19512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8" name="CustomShape 28"/>
          <p:cNvSpPr/>
          <p:nvPr/>
        </p:nvSpPr>
        <p:spPr>
          <a:xfrm>
            <a:off x="4007520" y="425124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29"/>
          <p:cNvSpPr/>
          <p:nvPr/>
        </p:nvSpPr>
        <p:spPr>
          <a:xfrm>
            <a:off x="4007520" y="405000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CustomShape 30"/>
          <p:cNvSpPr/>
          <p:nvPr/>
        </p:nvSpPr>
        <p:spPr>
          <a:xfrm>
            <a:off x="9556560" y="3562920"/>
            <a:ext cx="1506960" cy="14742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31"/>
          <p:cNvSpPr/>
          <p:nvPr/>
        </p:nvSpPr>
        <p:spPr>
          <a:xfrm>
            <a:off x="7684560" y="3562920"/>
            <a:ext cx="1506960" cy="14742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32"/>
          <p:cNvSpPr/>
          <p:nvPr/>
        </p:nvSpPr>
        <p:spPr>
          <a:xfrm>
            <a:off x="8394480" y="1005840"/>
            <a:ext cx="1769040" cy="167544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3" name="Line 33"/>
          <p:cNvSpPr/>
          <p:nvPr/>
        </p:nvSpPr>
        <p:spPr>
          <a:xfrm flipH="1">
            <a:off x="8460360" y="2624760"/>
            <a:ext cx="498960" cy="938160"/>
          </a:xfrm>
          <a:prstGeom prst="line">
            <a:avLst/>
          </a:prstGeom>
          <a:ln>
            <a:solidFill>
              <a:srgbClr val="001E33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Line 34"/>
          <p:cNvSpPr/>
          <p:nvPr/>
        </p:nvSpPr>
        <p:spPr>
          <a:xfrm>
            <a:off x="9649080" y="2569680"/>
            <a:ext cx="365760" cy="1060920"/>
          </a:xfrm>
          <a:prstGeom prst="line">
            <a:avLst/>
          </a:prstGeom>
          <a:ln>
            <a:solidFill>
              <a:srgbClr val="001E33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5"/>
          <p:cNvSpPr/>
          <p:nvPr/>
        </p:nvSpPr>
        <p:spPr>
          <a:xfrm>
            <a:off x="8591040" y="160344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36"/>
          <p:cNvSpPr/>
          <p:nvPr/>
        </p:nvSpPr>
        <p:spPr>
          <a:xfrm>
            <a:off x="8591040" y="1867680"/>
            <a:ext cx="19548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7" name="CustomShape 37"/>
          <p:cNvSpPr/>
          <p:nvPr/>
        </p:nvSpPr>
        <p:spPr>
          <a:xfrm>
            <a:off x="8875080" y="157716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38"/>
          <p:cNvSpPr/>
          <p:nvPr/>
        </p:nvSpPr>
        <p:spPr>
          <a:xfrm>
            <a:off x="8642880" y="207900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CustomShape 39"/>
          <p:cNvSpPr/>
          <p:nvPr/>
        </p:nvSpPr>
        <p:spPr>
          <a:xfrm>
            <a:off x="8926920" y="1762200"/>
            <a:ext cx="195120" cy="132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40"/>
          <p:cNvSpPr/>
          <p:nvPr/>
        </p:nvSpPr>
        <p:spPr>
          <a:xfrm>
            <a:off x="8926920" y="2026080"/>
            <a:ext cx="19512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42"/>
          <p:cNvSpPr/>
          <p:nvPr/>
        </p:nvSpPr>
        <p:spPr>
          <a:xfrm>
            <a:off x="9739440" y="214596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CustomShape 43"/>
          <p:cNvSpPr/>
          <p:nvPr/>
        </p:nvSpPr>
        <p:spPr>
          <a:xfrm>
            <a:off x="6426000" y="5053680"/>
            <a:ext cx="5506560" cy="8295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en-US" sz="1200" spc="-1">
                <a:solidFill>
                  <a:srgbClr val="001E33"/>
                </a:solidFill>
                <a:latin typeface="Arial"/>
              </a:rPr>
              <a:t>This is another example of splitting. In this case the condition that determinate how the data will be distributed is "Englis score &gt;= 52". The left node have produced a Gini impurity of 0.37, the right node impurity is 0.5 and the weighted Gini is 0.41</a:t>
            </a:r>
          </a:p>
        </p:txBody>
      </p:sp>
      <p:sp>
        <p:nvSpPr>
          <p:cNvPr id="164" name="CustomShape 44"/>
          <p:cNvSpPr/>
          <p:nvPr/>
        </p:nvSpPr>
        <p:spPr>
          <a:xfrm>
            <a:off x="10041840" y="411156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ustomShape 45"/>
          <p:cNvSpPr/>
          <p:nvPr/>
        </p:nvSpPr>
        <p:spPr>
          <a:xfrm>
            <a:off x="10351440" y="426996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46"/>
          <p:cNvSpPr/>
          <p:nvPr/>
        </p:nvSpPr>
        <p:spPr>
          <a:xfrm>
            <a:off x="8135640" y="397980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47"/>
          <p:cNvSpPr/>
          <p:nvPr/>
        </p:nvSpPr>
        <p:spPr>
          <a:xfrm>
            <a:off x="8135640" y="4244040"/>
            <a:ext cx="19548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49"/>
          <p:cNvSpPr/>
          <p:nvPr/>
        </p:nvSpPr>
        <p:spPr>
          <a:xfrm>
            <a:off x="8187480" y="4455360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51"/>
          <p:cNvSpPr/>
          <p:nvPr/>
        </p:nvSpPr>
        <p:spPr>
          <a:xfrm>
            <a:off x="8471520" y="4402440"/>
            <a:ext cx="19512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CustomShape 25">
            <a:extLst>
              <a:ext uri="{FF2B5EF4-FFF2-40B4-BE49-F238E27FC236}">
                <a16:creationId xmlns:a16="http://schemas.microsoft.com/office/drawing/2014/main" id="{F57CE1A8-AAB4-4D6C-B490-41ECD4BCBB1E}"/>
              </a:ext>
            </a:extLst>
          </p:cNvPr>
          <p:cNvSpPr/>
          <p:nvPr/>
        </p:nvSpPr>
        <p:spPr>
          <a:xfrm>
            <a:off x="2640315" y="1801467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25">
            <a:extLst>
              <a:ext uri="{FF2B5EF4-FFF2-40B4-BE49-F238E27FC236}">
                <a16:creationId xmlns:a16="http://schemas.microsoft.com/office/drawing/2014/main" id="{81998820-8D31-44B2-B02A-CE4D3C44C23D}"/>
              </a:ext>
            </a:extLst>
          </p:cNvPr>
          <p:cNvSpPr/>
          <p:nvPr/>
        </p:nvSpPr>
        <p:spPr>
          <a:xfrm>
            <a:off x="3329246" y="2083303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14">
            <a:extLst>
              <a:ext uri="{FF2B5EF4-FFF2-40B4-BE49-F238E27FC236}">
                <a16:creationId xmlns:a16="http://schemas.microsoft.com/office/drawing/2014/main" id="{3DCF3B3C-6DAF-4330-A1A7-235982D2E372}"/>
              </a:ext>
            </a:extLst>
          </p:cNvPr>
          <p:cNvSpPr/>
          <p:nvPr/>
        </p:nvSpPr>
        <p:spPr>
          <a:xfrm>
            <a:off x="2125751" y="4120955"/>
            <a:ext cx="195120" cy="13248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7C29A5D-AF1F-4515-9921-FB82021B8FB4}"/>
              </a:ext>
            </a:extLst>
          </p:cNvPr>
          <p:cNvSpPr txBox="1"/>
          <p:nvPr/>
        </p:nvSpPr>
        <p:spPr>
          <a:xfrm>
            <a:off x="4526072" y="2271386"/>
            <a:ext cx="332774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The green circles represent the student above the average and the blue circle represent the students below the average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176" name="CustomShape 1"/>
          <p:cNvSpPr/>
          <p:nvPr/>
        </p:nvSpPr>
        <p:spPr>
          <a:xfrm>
            <a:off x="265320" y="376920"/>
            <a:ext cx="329940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Algorithm Complexity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84640" y="4173120"/>
            <a:ext cx="5027760" cy="94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1E33"/>
                </a:solidFill>
                <a:latin typeface="Arial"/>
                <a:ea typeface="DejaVu Sans"/>
              </a:rPr>
              <a:t>Time and memory complexity of the (In this semester, one could be CART, ID3, C4.5…  please choose) algorithm. (Please explain what do N and M mean in this problem. PLEASE DO IT!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 flipV="1">
            <a:off x="3356280" y="54540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4"/>
          <p:cNvSpPr/>
          <p:nvPr/>
        </p:nvSpPr>
        <p:spPr>
          <a:xfrm>
            <a:off x="335628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80" name="CustomShape 5"/>
          <p:cNvSpPr/>
          <p:nvPr/>
        </p:nvSpPr>
        <p:spPr>
          <a:xfrm>
            <a:off x="5168160" y="914400"/>
            <a:ext cx="342576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Create the table in Powerpoint. Do not copy pixelated screenshots from the technical report please!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 flipV="1">
            <a:off x="4719600" y="117252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7"/>
          <p:cNvSpPr/>
          <p:nvPr/>
        </p:nvSpPr>
        <p:spPr>
          <a:xfrm>
            <a:off x="3437640" y="5208480"/>
            <a:ext cx="293292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Explain the tables in your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83" name="CustomShape 8"/>
          <p:cNvSpPr/>
          <p:nvPr/>
        </p:nvSpPr>
        <p:spPr>
          <a:xfrm>
            <a:off x="3437640" y="484920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9"/>
          <p:cNvSpPr/>
          <p:nvPr/>
        </p:nvSpPr>
        <p:spPr>
          <a:xfrm>
            <a:off x="8034840" y="5145480"/>
            <a:ext cx="293292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Include another HD picture related to the example that you modeled in the decision tree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85" name="CustomShape 10"/>
          <p:cNvSpPr/>
          <p:nvPr/>
        </p:nvSpPr>
        <p:spPr>
          <a:xfrm>
            <a:off x="7257960" y="493776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86" name="Table 11"/>
          <p:cNvGraphicFramePr/>
          <p:nvPr/>
        </p:nvGraphicFramePr>
        <p:xfrm>
          <a:off x="547920" y="1956240"/>
          <a:ext cx="5075640" cy="2159640"/>
        </p:xfrm>
        <a:graphic>
          <a:graphicData uri="http://schemas.openxmlformats.org/drawingml/2006/table">
            <a:tbl>
              <a:tblPr/>
              <a:tblGrid>
                <a:gridCol w="1691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Time Complexity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Memory Complexity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Training the model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O(N</a:t>
                      </a:r>
                      <a:r>
                        <a:rPr lang="en-US" sz="1800" b="0" strike="noStrike" spc="-1" baseline="33000">
                          <a:solidFill>
                            <a:srgbClr val="FFFFFF"/>
                          </a:solidFill>
                          <a:latin typeface="Arial"/>
                        </a:rPr>
                        <a:t>2</a:t>
                      </a: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*M*2</a:t>
                      </a:r>
                      <a:r>
                        <a:rPr lang="en-US" sz="1800" b="0" strike="noStrike" spc="-1" baseline="33000">
                          <a:solidFill>
                            <a:srgbClr val="FFFFFF"/>
                          </a:solidFill>
                          <a:latin typeface="Arial"/>
                        </a:rPr>
                        <a:t>M</a:t>
                      </a: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O(N*M*2</a:t>
                      </a:r>
                      <a:r>
                        <a:rPr lang="en-US" sz="1800" b="0" strike="noStrike" spc="-1" baseline="33000">
                          <a:solidFill>
                            <a:srgbClr val="FFFFFF"/>
                          </a:solidFill>
                          <a:latin typeface="Arial"/>
                        </a:rPr>
                        <a:t>M</a:t>
                      </a: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Testing the Model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O(N*M)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O(1)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87" name="Imagen 186"/>
          <p:cNvPicPr/>
          <p:nvPr/>
        </p:nvPicPr>
        <p:blipFill>
          <a:blip r:embed="rId3"/>
          <a:srcRect t="17598"/>
          <a:stretch/>
        </p:blipFill>
        <p:spPr>
          <a:xfrm>
            <a:off x="6897960" y="1903680"/>
            <a:ext cx="4674600" cy="2888640"/>
          </a:xfrm>
          <a:prstGeom prst="rect">
            <a:avLst/>
          </a:prstGeom>
          <a:ln>
            <a:noFill/>
          </a:ln>
        </p:spPr>
      </p:pic>
      <p:sp>
        <p:nvSpPr>
          <p:cNvPr id="188" name="CustomShape 12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n 188"/>
          <p:cNvPicPr/>
          <p:nvPr/>
        </p:nvPicPr>
        <p:blipFill>
          <a:blip r:embed="rId2"/>
          <a:srcRect l="24319" r="17164"/>
          <a:stretch/>
        </p:blipFill>
        <p:spPr>
          <a:xfrm>
            <a:off x="1016640" y="1019520"/>
            <a:ext cx="3930480" cy="3779280"/>
          </a:xfrm>
          <a:prstGeom prst="rect">
            <a:avLst/>
          </a:prstGeom>
          <a:ln>
            <a:noFill/>
          </a:ln>
        </p:spPr>
      </p:pic>
      <p:pic>
        <p:nvPicPr>
          <p:cNvPr id="190" name="Marcador de contenido 3"/>
          <p:cNvPicPr/>
          <p:nvPr/>
        </p:nvPicPr>
        <p:blipFill>
          <a:blip r:embed="rId3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191" name="CustomShape 1"/>
          <p:cNvSpPr/>
          <p:nvPr/>
        </p:nvSpPr>
        <p:spPr>
          <a:xfrm>
            <a:off x="265320" y="376920"/>
            <a:ext cx="329940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Decision-Tree Model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584640" y="4857120"/>
            <a:ext cx="5027760" cy="94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1E33"/>
                </a:solidFill>
                <a:latin typeface="Arial"/>
                <a:ea typeface="Noto Sans CJK SC Regular"/>
              </a:rPr>
              <a:t>A binary decision tree to predict Saber Pro scores based on the results of Saber 11. Violet nodes represent those with a high probability of success, green medium probability and red a low probability of success.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 flipV="1">
            <a:off x="3356280" y="54540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4"/>
          <p:cNvSpPr/>
          <p:nvPr/>
        </p:nvSpPr>
        <p:spPr>
          <a:xfrm>
            <a:off x="335628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5168160" y="914400"/>
            <a:ext cx="342576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Create the Figure in Powerpoint. Do not copy pixelated screenshots from the technical report please!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 flipV="1">
            <a:off x="4719600" y="117252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7"/>
          <p:cNvSpPr/>
          <p:nvPr/>
        </p:nvSpPr>
        <p:spPr>
          <a:xfrm>
            <a:off x="3437640" y="5892480"/>
            <a:ext cx="293292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Explain the Figures in your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3437640" y="553320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9"/>
          <p:cNvSpPr/>
          <p:nvPr/>
        </p:nvSpPr>
        <p:spPr>
          <a:xfrm>
            <a:off x="9174240" y="4848840"/>
            <a:ext cx="293292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Is it ethical to make a model that predicts academic success based on gender?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9574200" y="439704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1"/>
          <p:cNvSpPr/>
          <p:nvPr/>
        </p:nvSpPr>
        <p:spPr>
          <a:xfrm>
            <a:off x="7772400" y="1737360"/>
            <a:ext cx="35647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001E33"/>
                </a:solidFill>
                <a:latin typeface="Arial"/>
                <a:ea typeface="DejaVu Sans"/>
              </a:rPr>
              <a:t>Most Relevant Features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02" name="CustomShape 12"/>
          <p:cNvSpPr/>
          <p:nvPr/>
        </p:nvSpPr>
        <p:spPr>
          <a:xfrm>
            <a:off x="8808480" y="2531520"/>
            <a:ext cx="2193120" cy="176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Social Studies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English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Gender</a:t>
            </a:r>
            <a:endParaRPr lang="en-US" sz="2200" b="0" strike="noStrike" spc="-1">
              <a:latin typeface="Arial"/>
            </a:endParaRPr>
          </a:p>
        </p:txBody>
      </p:sp>
      <p:pic>
        <p:nvPicPr>
          <p:cNvPr id="203" name="Imagen 202"/>
          <p:cNvPicPr/>
          <p:nvPr/>
        </p:nvPicPr>
        <p:blipFill>
          <a:blip r:embed="rId4"/>
          <a:stretch/>
        </p:blipFill>
        <p:spPr>
          <a:xfrm>
            <a:off x="8129520" y="3153600"/>
            <a:ext cx="666000" cy="666000"/>
          </a:xfrm>
          <a:prstGeom prst="rect">
            <a:avLst/>
          </a:prstGeom>
          <a:ln>
            <a:noFill/>
          </a:ln>
        </p:spPr>
      </p:pic>
      <p:pic>
        <p:nvPicPr>
          <p:cNvPr id="204" name="Imagen 203"/>
          <p:cNvPicPr/>
          <p:nvPr/>
        </p:nvPicPr>
        <p:blipFill>
          <a:blip r:embed="rId5"/>
          <a:stretch/>
        </p:blipFill>
        <p:spPr>
          <a:xfrm>
            <a:off x="8312400" y="3860640"/>
            <a:ext cx="344160" cy="618480"/>
          </a:xfrm>
          <a:prstGeom prst="rect">
            <a:avLst/>
          </a:prstGeom>
          <a:ln>
            <a:noFill/>
          </a:ln>
        </p:spPr>
      </p:pic>
      <p:pic>
        <p:nvPicPr>
          <p:cNvPr id="205" name="Imagen 204"/>
          <p:cNvPicPr/>
          <p:nvPr/>
        </p:nvPicPr>
        <p:blipFill>
          <a:blip r:embed="rId6"/>
          <a:srcRect l="19596" t="5022" r="25004" b="33248"/>
          <a:stretch/>
        </p:blipFill>
        <p:spPr>
          <a:xfrm>
            <a:off x="8148960" y="2449440"/>
            <a:ext cx="532080" cy="638640"/>
          </a:xfrm>
          <a:prstGeom prst="rect">
            <a:avLst/>
          </a:prstGeom>
          <a:ln>
            <a:noFill/>
          </a:ln>
        </p:spPr>
      </p:pic>
      <p:sp>
        <p:nvSpPr>
          <p:cNvPr id="206" name="CustomShape 13"/>
          <p:cNvSpPr/>
          <p:nvPr/>
        </p:nvSpPr>
        <p:spPr>
          <a:xfrm flipH="1">
            <a:off x="7983360" y="4572000"/>
            <a:ext cx="30708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14"/>
          <p:cNvSpPr/>
          <p:nvPr/>
        </p:nvSpPr>
        <p:spPr>
          <a:xfrm>
            <a:off x="6137640" y="4956480"/>
            <a:ext cx="293292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Use an icon for each</a:t>
            </a:r>
            <a:br/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feature!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08" name="CustomShape 15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210" name="CustomShape 1"/>
          <p:cNvSpPr/>
          <p:nvPr/>
        </p:nvSpPr>
        <p:spPr>
          <a:xfrm>
            <a:off x="265320" y="376920"/>
            <a:ext cx="26809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Evaluation Metrics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 flipV="1">
            <a:off x="2829600" y="48744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3"/>
          <p:cNvSpPr/>
          <p:nvPr/>
        </p:nvSpPr>
        <p:spPr>
          <a:xfrm>
            <a:off x="335628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13" name="CustomShape 4"/>
          <p:cNvSpPr/>
          <p:nvPr/>
        </p:nvSpPr>
        <p:spPr>
          <a:xfrm>
            <a:off x="5168160" y="914400"/>
            <a:ext cx="3518280" cy="72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Use vectorized figures to 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explain the algorithm the evaluation metrics, so they are not pixeled like mines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14" name="CustomShape 5"/>
          <p:cNvSpPr/>
          <p:nvPr/>
        </p:nvSpPr>
        <p:spPr>
          <a:xfrm flipV="1">
            <a:off x="4719600" y="117252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5" name="Imagen 214"/>
          <p:cNvPicPr/>
          <p:nvPr/>
        </p:nvPicPr>
        <p:blipFill>
          <a:blip r:embed="rId3"/>
          <a:srcRect b="32945"/>
          <a:stretch/>
        </p:blipFill>
        <p:spPr>
          <a:xfrm>
            <a:off x="507240" y="1517040"/>
            <a:ext cx="3331800" cy="4059360"/>
          </a:xfrm>
          <a:prstGeom prst="rect">
            <a:avLst/>
          </a:prstGeom>
          <a:ln>
            <a:noFill/>
          </a:ln>
        </p:spPr>
      </p:pic>
      <p:pic>
        <p:nvPicPr>
          <p:cNvPr id="216" name="Imagen 215"/>
          <p:cNvPicPr/>
          <p:nvPr/>
        </p:nvPicPr>
        <p:blipFill>
          <a:blip r:embed="rId3"/>
          <a:srcRect t="66377"/>
          <a:stretch/>
        </p:blipFill>
        <p:spPr>
          <a:xfrm>
            <a:off x="4480560" y="2263320"/>
            <a:ext cx="3331800" cy="2032920"/>
          </a:xfrm>
          <a:prstGeom prst="rect">
            <a:avLst/>
          </a:prstGeom>
          <a:ln>
            <a:noFill/>
          </a:ln>
        </p:spPr>
      </p:pic>
      <p:sp>
        <p:nvSpPr>
          <p:cNvPr id="217" name="CustomShape 6"/>
          <p:cNvSpPr/>
          <p:nvPr/>
        </p:nvSpPr>
        <p:spPr>
          <a:xfrm>
            <a:off x="8778240" y="2743200"/>
            <a:ext cx="228456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1E33"/>
                </a:solidFill>
                <a:latin typeface="Arial"/>
                <a:ea typeface="DejaVu Sans"/>
              </a:rPr>
              <a:t>Explain Accuracy too…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1E33"/>
                </a:solidFill>
                <a:latin typeface="Arial"/>
                <a:ea typeface="DejaVu Sans"/>
              </a:rPr>
              <a:t>In the same manner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18" name="CustomShape 7"/>
          <p:cNvSpPr/>
          <p:nvPr/>
        </p:nvSpPr>
        <p:spPr>
          <a:xfrm>
            <a:off x="5020920" y="4786920"/>
            <a:ext cx="293292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If possible, avoid equations for simple concepts that can be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explained through diagrams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19" name="CustomShape 8"/>
          <p:cNvSpPr/>
          <p:nvPr/>
        </p:nvSpPr>
        <p:spPr>
          <a:xfrm>
            <a:off x="5020920" y="442764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9"/>
          <p:cNvSpPr/>
          <p:nvPr/>
        </p:nvSpPr>
        <p:spPr>
          <a:xfrm flipH="1">
            <a:off x="10697760" y="776160"/>
            <a:ext cx="365040" cy="433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10"/>
          <p:cNvSpPr/>
          <p:nvPr/>
        </p:nvSpPr>
        <p:spPr>
          <a:xfrm>
            <a:off x="9326880" y="1191240"/>
            <a:ext cx="342576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Use these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Colors for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Your figures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22" name="CustomShape 11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224" name="CustomShape 1"/>
          <p:cNvSpPr/>
          <p:nvPr/>
        </p:nvSpPr>
        <p:spPr>
          <a:xfrm>
            <a:off x="265320" y="376920"/>
            <a:ext cx="329940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Evaluation Metrics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 flipV="1">
            <a:off x="3356280" y="54540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3"/>
          <p:cNvSpPr/>
          <p:nvPr/>
        </p:nvSpPr>
        <p:spPr>
          <a:xfrm>
            <a:off x="335628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5168160" y="914400"/>
            <a:ext cx="342576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Create the table in Powerpoint. Do not copy pixelated screenshots from the technical report please!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 flipV="1">
            <a:off x="4719600" y="117252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6"/>
          <p:cNvSpPr/>
          <p:nvPr/>
        </p:nvSpPr>
        <p:spPr>
          <a:xfrm>
            <a:off x="8034840" y="5145480"/>
            <a:ext cx="293292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Include another HD picture related to the example that you modeled in the decision tree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30" name="CustomShape 7"/>
          <p:cNvSpPr/>
          <p:nvPr/>
        </p:nvSpPr>
        <p:spPr>
          <a:xfrm>
            <a:off x="7257960" y="493776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31" name="Table 8"/>
          <p:cNvGraphicFramePr/>
          <p:nvPr/>
        </p:nvGraphicFramePr>
        <p:xfrm>
          <a:off x="547920" y="1956240"/>
          <a:ext cx="5075640" cy="2880000"/>
        </p:xfrm>
        <a:graphic>
          <a:graphicData uri="http://schemas.openxmlformats.org/drawingml/2006/table">
            <a:tbl>
              <a:tblPr/>
              <a:tblGrid>
                <a:gridCol w="1691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40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Training data set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Testing data set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Accuracy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0.62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Precision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0.55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Recall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0.76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0.61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32" name="Imagen 231"/>
          <p:cNvPicPr/>
          <p:nvPr/>
        </p:nvPicPr>
        <p:blipFill>
          <a:blip r:embed="rId3"/>
          <a:srcRect l="20024"/>
          <a:stretch/>
        </p:blipFill>
        <p:spPr>
          <a:xfrm>
            <a:off x="7168320" y="2011680"/>
            <a:ext cx="4378320" cy="2674080"/>
          </a:xfrm>
          <a:prstGeom prst="rect">
            <a:avLst/>
          </a:prstGeom>
          <a:ln>
            <a:noFill/>
          </a:ln>
        </p:spPr>
      </p:pic>
      <p:sp>
        <p:nvSpPr>
          <p:cNvPr id="233" name="CustomShape 9"/>
          <p:cNvSpPr/>
          <p:nvPr/>
        </p:nvSpPr>
        <p:spPr>
          <a:xfrm>
            <a:off x="807480" y="4893480"/>
            <a:ext cx="502776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1E33"/>
                </a:solidFill>
                <a:latin typeface="Arial"/>
                <a:ea typeface="Noto Sans CJK SC Regular"/>
              </a:rPr>
              <a:t>Evaluation metrics using a training dataset of 135,000 students and test dataset of 45,000 students.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34" name="CustomShape 10"/>
          <p:cNvSpPr/>
          <p:nvPr/>
        </p:nvSpPr>
        <p:spPr>
          <a:xfrm>
            <a:off x="4297680" y="5989680"/>
            <a:ext cx="293292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Explain the tables in your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35" name="CustomShape 11"/>
          <p:cNvSpPr/>
          <p:nvPr/>
        </p:nvSpPr>
        <p:spPr>
          <a:xfrm>
            <a:off x="4297680" y="5486400"/>
            <a:ext cx="421560" cy="356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12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Marcador de contenido 3"/>
          <p:cNvPicPr/>
          <p:nvPr/>
        </p:nvPicPr>
        <p:blipFill>
          <a:blip r:embed="rId2"/>
          <a:stretch/>
        </p:blipFill>
        <p:spPr>
          <a:xfrm>
            <a:off x="-2880" y="0"/>
            <a:ext cx="12196440" cy="6856200"/>
          </a:xfrm>
          <a:prstGeom prst="rect">
            <a:avLst/>
          </a:prstGeom>
          <a:ln>
            <a:noFill/>
          </a:ln>
        </p:spPr>
      </p:pic>
      <p:sp>
        <p:nvSpPr>
          <p:cNvPr id="238" name="CustomShape 1"/>
          <p:cNvSpPr/>
          <p:nvPr/>
        </p:nvSpPr>
        <p:spPr>
          <a:xfrm>
            <a:off x="265320" y="376920"/>
            <a:ext cx="540252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Arial"/>
                <a:ea typeface="DejaVu Sans"/>
              </a:rPr>
              <a:t>Time and Memory Consumption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 flipV="1">
            <a:off x="4819320" y="545400"/>
            <a:ext cx="524520" cy="16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CustomShape 3"/>
          <p:cNvSpPr/>
          <p:nvPr/>
        </p:nvSpPr>
        <p:spPr>
          <a:xfrm>
            <a:off x="4819320" y="336600"/>
            <a:ext cx="2403000" cy="30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41" name="CustomShape 4"/>
          <p:cNvSpPr/>
          <p:nvPr/>
        </p:nvSpPr>
        <p:spPr>
          <a:xfrm>
            <a:off x="5168160" y="914400"/>
            <a:ext cx="3425760" cy="72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Create the plots in Excel. Do not copy pixelated screenshots from the technical report please!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42" name="CustomShape 5"/>
          <p:cNvSpPr/>
          <p:nvPr/>
        </p:nvSpPr>
        <p:spPr>
          <a:xfrm flipV="1">
            <a:off x="4719600" y="1172520"/>
            <a:ext cx="446760" cy="38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43" name="Gráfico 242"/>
          <p:cNvGraphicFramePr/>
          <p:nvPr/>
        </p:nvGraphicFramePr>
        <p:xfrm>
          <a:off x="146880" y="1914120"/>
          <a:ext cx="5758920" cy="323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44" name="Gráfico 243"/>
          <p:cNvGraphicFramePr/>
          <p:nvPr/>
        </p:nvGraphicFramePr>
        <p:xfrm>
          <a:off x="6071040" y="1878120"/>
          <a:ext cx="5758920" cy="323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45" name="CustomShape 6"/>
          <p:cNvSpPr/>
          <p:nvPr/>
        </p:nvSpPr>
        <p:spPr>
          <a:xfrm>
            <a:off x="2249280" y="5117760"/>
            <a:ext cx="594288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Time Consumption 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246" name="CustomShape 7"/>
          <p:cNvSpPr/>
          <p:nvPr/>
        </p:nvSpPr>
        <p:spPr>
          <a:xfrm>
            <a:off x="8539920" y="5117760"/>
            <a:ext cx="5942880" cy="4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1E33"/>
                </a:solidFill>
                <a:latin typeface="Arial"/>
                <a:ea typeface="DejaVu Sans"/>
              </a:rPr>
              <a:t>Memory Consumption</a:t>
            </a:r>
            <a:endParaRPr lang="en-US" sz="2200" b="0" strike="noStrike" spc="-1">
              <a:latin typeface="Arial"/>
            </a:endParaRPr>
          </a:p>
        </p:txBody>
      </p:sp>
      <p:pic>
        <p:nvPicPr>
          <p:cNvPr id="247" name="Imagen 246"/>
          <p:cNvPicPr/>
          <p:nvPr/>
        </p:nvPicPr>
        <p:blipFill>
          <a:blip r:embed="rId5"/>
          <a:stretch/>
        </p:blipFill>
        <p:spPr>
          <a:xfrm>
            <a:off x="1648800" y="5105520"/>
            <a:ext cx="527040" cy="527040"/>
          </a:xfrm>
          <a:prstGeom prst="rect">
            <a:avLst/>
          </a:prstGeom>
          <a:ln>
            <a:noFill/>
          </a:ln>
        </p:spPr>
      </p:pic>
      <p:pic>
        <p:nvPicPr>
          <p:cNvPr id="248" name="Imagen 247"/>
          <p:cNvPicPr/>
          <p:nvPr/>
        </p:nvPicPr>
        <p:blipFill>
          <a:blip r:embed="rId6"/>
          <a:srcRect l="28229" t="24851" r="28731" b="25399"/>
          <a:stretch/>
        </p:blipFill>
        <p:spPr>
          <a:xfrm>
            <a:off x="7827120" y="5117760"/>
            <a:ext cx="712080" cy="547560"/>
          </a:xfrm>
          <a:prstGeom prst="rect">
            <a:avLst/>
          </a:prstGeom>
          <a:ln>
            <a:noFill/>
          </a:ln>
        </p:spPr>
      </p:pic>
      <p:sp>
        <p:nvSpPr>
          <p:cNvPr id="249" name="CustomShape 8"/>
          <p:cNvSpPr/>
          <p:nvPr/>
        </p:nvSpPr>
        <p:spPr>
          <a:xfrm>
            <a:off x="8229600" y="124200"/>
            <a:ext cx="2115000" cy="51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Panorámica</PresentationFormat>
  <Slides>11</Slides>
  <Notes>0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13" baseType="lpstr"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Referee</dc:creator>
  <dc:description/>
  <cp:revision>2</cp:revision>
  <dcterms:created xsi:type="dcterms:W3CDTF">2020-06-26T14:36:07Z</dcterms:created>
  <dcterms:modified xsi:type="dcterms:W3CDTF">2020-10-12T05:17:47Z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

<file path=docProps/thumbnail.jpeg>
</file>